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59" r:id="rId6"/>
    <p:sldId id="258" r:id="rId7"/>
  </p:sldIdLst>
  <p:sldSz cx="8119745" cy="10826750" type="B4ISO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1B8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21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030AB-884D-4A7C-899E-6ECF64DF2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F10CA-BCA3-48DD-BD6E-750D8FAEE56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10CA-BCA3-48DD-BD6E-750D8FAEE5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005" y="1771879"/>
            <a:ext cx="6902054" cy="3769313"/>
          </a:xfrm>
        </p:spPr>
        <p:txBody>
          <a:bodyPr anchor="b"/>
          <a:lstStyle>
            <a:lvl1pPr algn="ctr">
              <a:defRPr sz="533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5008" y="5686551"/>
            <a:ext cx="6090047" cy="2613958"/>
          </a:xfrm>
        </p:spPr>
        <p:txBody>
          <a:bodyPr/>
          <a:lstStyle>
            <a:lvl1pPr marL="0" indent="0" algn="ctr">
              <a:buNone/>
              <a:defRPr sz="2130"/>
            </a:lvl1pPr>
            <a:lvl2pPr marL="405765" indent="0" algn="ctr">
              <a:buNone/>
              <a:defRPr sz="1775"/>
            </a:lvl2pPr>
            <a:lvl3pPr marL="812165" indent="0" algn="ctr">
              <a:buNone/>
              <a:defRPr sz="1600"/>
            </a:lvl3pPr>
            <a:lvl4pPr marL="1217930" indent="0" algn="ctr">
              <a:buNone/>
              <a:defRPr sz="1420"/>
            </a:lvl4pPr>
            <a:lvl5pPr marL="1623695" indent="0" algn="ctr">
              <a:buNone/>
              <a:defRPr sz="1420"/>
            </a:lvl5pPr>
            <a:lvl6pPr marL="2030095" indent="0" algn="ctr">
              <a:buNone/>
              <a:defRPr sz="1420"/>
            </a:lvl6pPr>
            <a:lvl7pPr marL="2435860" indent="0" algn="ctr">
              <a:buNone/>
              <a:defRPr sz="1420"/>
            </a:lvl7pPr>
            <a:lvl8pPr marL="2842260" indent="0" algn="ctr">
              <a:buNone/>
              <a:defRPr sz="1420"/>
            </a:lvl8pPr>
            <a:lvl9pPr marL="3248025" indent="0" algn="ctr">
              <a:buNone/>
              <a:defRPr sz="142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1303-FC77-4C7B-9046-49A5E0602F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5818-F823-458B-AFD5-B016B5ED81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1303-FC77-4C7B-9046-49A5E0602F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5818-F823-458B-AFD5-B016B5ED81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10920" y="576424"/>
            <a:ext cx="1750889" cy="917517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8255" y="576424"/>
            <a:ext cx="5151165" cy="917517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1303-FC77-4C7B-9046-49A5E0602F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5818-F823-458B-AFD5-B016B5ED81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1303-FC77-4C7B-9046-49A5E0602F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5818-F823-458B-AFD5-B016B5ED81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026" y="2699172"/>
            <a:ext cx="7003554" cy="4503626"/>
          </a:xfrm>
        </p:spPr>
        <p:txBody>
          <a:bodyPr anchor="b"/>
          <a:lstStyle>
            <a:lvl1pPr>
              <a:defRPr sz="533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026" y="7245404"/>
            <a:ext cx="7003554" cy="2368351"/>
          </a:xfrm>
        </p:spPr>
        <p:txBody>
          <a:bodyPr/>
          <a:lstStyle>
            <a:lvl1pPr marL="0" indent="0">
              <a:buNone/>
              <a:defRPr sz="2130">
                <a:solidFill>
                  <a:schemeClr val="tx1"/>
                </a:solidFill>
              </a:defRPr>
            </a:lvl1pPr>
            <a:lvl2pPr marL="405765" indent="0">
              <a:buNone/>
              <a:defRPr sz="1775">
                <a:solidFill>
                  <a:schemeClr val="tx1">
                    <a:tint val="75000"/>
                  </a:schemeClr>
                </a:solidFill>
              </a:defRPr>
            </a:lvl2pPr>
            <a:lvl3pPr marL="812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7930" indent="0">
              <a:buNone/>
              <a:defRPr sz="1420">
                <a:solidFill>
                  <a:schemeClr val="tx1">
                    <a:tint val="75000"/>
                  </a:schemeClr>
                </a:solidFill>
              </a:defRPr>
            </a:lvl4pPr>
            <a:lvl5pPr marL="1623695" indent="0">
              <a:buNone/>
              <a:defRPr sz="1420">
                <a:solidFill>
                  <a:schemeClr val="tx1">
                    <a:tint val="75000"/>
                  </a:schemeClr>
                </a:solidFill>
              </a:defRPr>
            </a:lvl5pPr>
            <a:lvl6pPr marL="2030095" indent="0">
              <a:buNone/>
              <a:defRPr sz="1420">
                <a:solidFill>
                  <a:schemeClr val="tx1">
                    <a:tint val="75000"/>
                  </a:schemeClr>
                </a:solidFill>
              </a:defRPr>
            </a:lvl6pPr>
            <a:lvl7pPr marL="2435860" indent="0">
              <a:buNone/>
              <a:defRPr sz="1420">
                <a:solidFill>
                  <a:schemeClr val="tx1">
                    <a:tint val="75000"/>
                  </a:schemeClr>
                </a:solidFill>
              </a:defRPr>
            </a:lvl7pPr>
            <a:lvl8pPr marL="2842260" indent="0">
              <a:buNone/>
              <a:defRPr sz="1420">
                <a:solidFill>
                  <a:schemeClr val="tx1">
                    <a:tint val="75000"/>
                  </a:schemeClr>
                </a:solidFill>
              </a:defRPr>
            </a:lvl8pPr>
            <a:lvl9pPr marL="3248025" indent="0">
              <a:buNone/>
              <a:defRPr sz="14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1303-FC77-4C7B-9046-49A5E0602F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5818-F823-458B-AFD5-B016B5ED81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254" y="2882121"/>
            <a:ext cx="3451027" cy="686947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0782" y="2882121"/>
            <a:ext cx="3451027" cy="686947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1303-FC77-4C7B-9046-49A5E0602F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5818-F823-458B-AFD5-B016B5ED81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12" y="576427"/>
            <a:ext cx="7003554" cy="20926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9313" y="2654058"/>
            <a:ext cx="3435167" cy="1300713"/>
          </a:xfrm>
        </p:spPr>
        <p:txBody>
          <a:bodyPr anchor="b"/>
          <a:lstStyle>
            <a:lvl1pPr marL="0" indent="0">
              <a:buNone/>
              <a:defRPr sz="2130" b="1"/>
            </a:lvl1pPr>
            <a:lvl2pPr marL="405765" indent="0">
              <a:buNone/>
              <a:defRPr sz="1775" b="1"/>
            </a:lvl2pPr>
            <a:lvl3pPr marL="812165" indent="0">
              <a:buNone/>
              <a:defRPr sz="1600" b="1"/>
            </a:lvl3pPr>
            <a:lvl4pPr marL="1217930" indent="0">
              <a:buNone/>
              <a:defRPr sz="1420" b="1"/>
            </a:lvl4pPr>
            <a:lvl5pPr marL="1623695" indent="0">
              <a:buNone/>
              <a:defRPr sz="1420" b="1"/>
            </a:lvl5pPr>
            <a:lvl6pPr marL="2030095" indent="0">
              <a:buNone/>
              <a:defRPr sz="1420" b="1"/>
            </a:lvl6pPr>
            <a:lvl7pPr marL="2435860" indent="0">
              <a:buNone/>
              <a:defRPr sz="1420" b="1"/>
            </a:lvl7pPr>
            <a:lvl8pPr marL="2842260" indent="0">
              <a:buNone/>
              <a:defRPr sz="1420" b="1"/>
            </a:lvl8pPr>
            <a:lvl9pPr marL="3248025" indent="0">
              <a:buNone/>
              <a:defRPr sz="142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313" y="3954771"/>
            <a:ext cx="3435167" cy="581687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0783" y="2654058"/>
            <a:ext cx="3452084" cy="1300713"/>
          </a:xfrm>
        </p:spPr>
        <p:txBody>
          <a:bodyPr anchor="b"/>
          <a:lstStyle>
            <a:lvl1pPr marL="0" indent="0">
              <a:buNone/>
              <a:defRPr sz="2130" b="1"/>
            </a:lvl1pPr>
            <a:lvl2pPr marL="405765" indent="0">
              <a:buNone/>
              <a:defRPr sz="1775" b="1"/>
            </a:lvl2pPr>
            <a:lvl3pPr marL="812165" indent="0">
              <a:buNone/>
              <a:defRPr sz="1600" b="1"/>
            </a:lvl3pPr>
            <a:lvl4pPr marL="1217930" indent="0">
              <a:buNone/>
              <a:defRPr sz="1420" b="1"/>
            </a:lvl4pPr>
            <a:lvl5pPr marL="1623695" indent="0">
              <a:buNone/>
              <a:defRPr sz="1420" b="1"/>
            </a:lvl5pPr>
            <a:lvl6pPr marL="2030095" indent="0">
              <a:buNone/>
              <a:defRPr sz="1420" b="1"/>
            </a:lvl6pPr>
            <a:lvl7pPr marL="2435860" indent="0">
              <a:buNone/>
              <a:defRPr sz="1420" b="1"/>
            </a:lvl7pPr>
            <a:lvl8pPr marL="2842260" indent="0">
              <a:buNone/>
              <a:defRPr sz="1420" b="1"/>
            </a:lvl8pPr>
            <a:lvl9pPr marL="3248025" indent="0">
              <a:buNone/>
              <a:defRPr sz="142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0783" y="3954771"/>
            <a:ext cx="3452084" cy="581687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1303-FC77-4C7B-9046-49A5E0602F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5818-F823-458B-AFD5-B016B5ED81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1303-FC77-4C7B-9046-49A5E0602F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5818-F823-458B-AFD5-B016B5ED81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1303-FC77-4C7B-9046-49A5E0602F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5818-F823-458B-AFD5-B016B5ED81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12" y="721783"/>
            <a:ext cx="2618932" cy="2526242"/>
          </a:xfrm>
        </p:spPr>
        <p:txBody>
          <a:bodyPr anchor="b"/>
          <a:lstStyle>
            <a:lvl1pPr>
              <a:defRPr sz="284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084" y="1558854"/>
            <a:ext cx="4110782" cy="7694010"/>
          </a:xfrm>
        </p:spPr>
        <p:txBody>
          <a:bodyPr/>
          <a:lstStyle>
            <a:lvl1pPr>
              <a:defRPr sz="2840"/>
            </a:lvl1pPr>
            <a:lvl2pPr>
              <a:defRPr sz="2485"/>
            </a:lvl2pPr>
            <a:lvl3pPr>
              <a:defRPr sz="2130"/>
            </a:lvl3pPr>
            <a:lvl4pPr>
              <a:defRPr sz="1775"/>
            </a:lvl4pPr>
            <a:lvl5pPr>
              <a:defRPr sz="1775"/>
            </a:lvl5pPr>
            <a:lvl6pPr>
              <a:defRPr sz="1775"/>
            </a:lvl6pPr>
            <a:lvl7pPr>
              <a:defRPr sz="1775"/>
            </a:lvl7pPr>
            <a:lvl8pPr>
              <a:defRPr sz="1775"/>
            </a:lvl8pPr>
            <a:lvl9pPr>
              <a:defRPr sz="17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312" y="3248025"/>
            <a:ext cx="2618932" cy="6017368"/>
          </a:xfrm>
        </p:spPr>
        <p:txBody>
          <a:bodyPr/>
          <a:lstStyle>
            <a:lvl1pPr marL="0" indent="0">
              <a:buNone/>
              <a:defRPr sz="1420"/>
            </a:lvl1pPr>
            <a:lvl2pPr marL="405765" indent="0">
              <a:buNone/>
              <a:defRPr sz="1245"/>
            </a:lvl2pPr>
            <a:lvl3pPr marL="812165" indent="0">
              <a:buNone/>
              <a:defRPr sz="1065"/>
            </a:lvl3pPr>
            <a:lvl4pPr marL="1217930" indent="0">
              <a:buNone/>
              <a:defRPr sz="890"/>
            </a:lvl4pPr>
            <a:lvl5pPr marL="1623695" indent="0">
              <a:buNone/>
              <a:defRPr sz="890"/>
            </a:lvl5pPr>
            <a:lvl6pPr marL="2030095" indent="0">
              <a:buNone/>
              <a:defRPr sz="890"/>
            </a:lvl6pPr>
            <a:lvl7pPr marL="2435860" indent="0">
              <a:buNone/>
              <a:defRPr sz="890"/>
            </a:lvl7pPr>
            <a:lvl8pPr marL="2842260" indent="0">
              <a:buNone/>
              <a:defRPr sz="890"/>
            </a:lvl8pPr>
            <a:lvl9pPr marL="3248025" indent="0">
              <a:buNone/>
              <a:defRPr sz="89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1303-FC77-4C7B-9046-49A5E0602F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5818-F823-458B-AFD5-B016B5ED81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12" y="721783"/>
            <a:ext cx="2618932" cy="2526242"/>
          </a:xfrm>
        </p:spPr>
        <p:txBody>
          <a:bodyPr anchor="b"/>
          <a:lstStyle>
            <a:lvl1pPr>
              <a:defRPr sz="284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52084" y="1558854"/>
            <a:ext cx="4110782" cy="7694010"/>
          </a:xfrm>
        </p:spPr>
        <p:txBody>
          <a:bodyPr anchor="t"/>
          <a:lstStyle>
            <a:lvl1pPr marL="0" indent="0">
              <a:buNone/>
              <a:defRPr sz="2840"/>
            </a:lvl1pPr>
            <a:lvl2pPr marL="405765" indent="0">
              <a:buNone/>
              <a:defRPr sz="2485"/>
            </a:lvl2pPr>
            <a:lvl3pPr marL="812165" indent="0">
              <a:buNone/>
              <a:defRPr sz="2130"/>
            </a:lvl3pPr>
            <a:lvl4pPr marL="1217930" indent="0">
              <a:buNone/>
              <a:defRPr sz="1775"/>
            </a:lvl4pPr>
            <a:lvl5pPr marL="1623695" indent="0">
              <a:buNone/>
              <a:defRPr sz="1775"/>
            </a:lvl5pPr>
            <a:lvl6pPr marL="2030095" indent="0">
              <a:buNone/>
              <a:defRPr sz="1775"/>
            </a:lvl6pPr>
            <a:lvl7pPr marL="2435860" indent="0">
              <a:buNone/>
              <a:defRPr sz="1775"/>
            </a:lvl7pPr>
            <a:lvl8pPr marL="2842260" indent="0">
              <a:buNone/>
              <a:defRPr sz="1775"/>
            </a:lvl8pPr>
            <a:lvl9pPr marL="3248025" indent="0">
              <a:buNone/>
              <a:defRPr sz="177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312" y="3248025"/>
            <a:ext cx="2618932" cy="6017368"/>
          </a:xfrm>
        </p:spPr>
        <p:txBody>
          <a:bodyPr/>
          <a:lstStyle>
            <a:lvl1pPr marL="0" indent="0">
              <a:buNone/>
              <a:defRPr sz="1420"/>
            </a:lvl1pPr>
            <a:lvl2pPr marL="405765" indent="0">
              <a:buNone/>
              <a:defRPr sz="1245"/>
            </a:lvl2pPr>
            <a:lvl3pPr marL="812165" indent="0">
              <a:buNone/>
              <a:defRPr sz="1065"/>
            </a:lvl3pPr>
            <a:lvl4pPr marL="1217930" indent="0">
              <a:buNone/>
              <a:defRPr sz="890"/>
            </a:lvl4pPr>
            <a:lvl5pPr marL="1623695" indent="0">
              <a:buNone/>
              <a:defRPr sz="890"/>
            </a:lvl5pPr>
            <a:lvl6pPr marL="2030095" indent="0">
              <a:buNone/>
              <a:defRPr sz="890"/>
            </a:lvl6pPr>
            <a:lvl7pPr marL="2435860" indent="0">
              <a:buNone/>
              <a:defRPr sz="890"/>
            </a:lvl7pPr>
            <a:lvl8pPr marL="2842260" indent="0">
              <a:buNone/>
              <a:defRPr sz="890"/>
            </a:lvl8pPr>
            <a:lvl9pPr marL="3248025" indent="0">
              <a:buNone/>
              <a:defRPr sz="89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1303-FC77-4C7B-9046-49A5E0602F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5818-F823-458B-AFD5-B016B5ED81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255" y="576427"/>
            <a:ext cx="7003554" cy="2092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255" y="2882121"/>
            <a:ext cx="7003554" cy="6869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8254" y="10034796"/>
            <a:ext cx="1827014" cy="57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91303-FC77-4C7B-9046-49A5E0602F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9771" y="10034796"/>
            <a:ext cx="2740521" cy="57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4795" y="10034796"/>
            <a:ext cx="1827014" cy="57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55818-F823-458B-AFD5-B016B5ED813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811530" rtl="0" eaLnBrk="1" latinLnBrk="0" hangingPunct="1">
        <a:lnSpc>
          <a:spcPct val="90000"/>
        </a:lnSpc>
        <a:spcBef>
          <a:spcPct val="0"/>
        </a:spcBef>
        <a:buNone/>
        <a:defRPr sz="39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0" indent="-203200" algn="l" defTabSz="811530" rtl="0" eaLnBrk="1" latinLnBrk="0" hangingPunct="1">
        <a:lnSpc>
          <a:spcPct val="90000"/>
        </a:lnSpc>
        <a:spcBef>
          <a:spcPts val="890"/>
        </a:spcBef>
        <a:buFont typeface="Arial" panose="020B0604020202020204" pitchFamily="34" charset="0"/>
        <a:buChar char="•"/>
        <a:defRPr sz="2485" kern="1200">
          <a:solidFill>
            <a:schemeClr val="tx1"/>
          </a:solidFill>
          <a:latin typeface="+mn-lt"/>
          <a:ea typeface="+mn-ea"/>
          <a:cs typeface="+mn-cs"/>
        </a:defRPr>
      </a:lvl1pPr>
      <a:lvl2pPr marL="608965" indent="-203200" algn="l" defTabSz="81153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0" kern="1200">
          <a:solidFill>
            <a:schemeClr val="tx1"/>
          </a:solidFill>
          <a:latin typeface="+mn-lt"/>
          <a:ea typeface="+mn-ea"/>
          <a:cs typeface="+mn-cs"/>
        </a:defRPr>
      </a:lvl2pPr>
      <a:lvl3pPr marL="1014730" indent="-203200" algn="l" defTabSz="81153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3pPr>
      <a:lvl4pPr marL="1421130" indent="-203200" algn="l" defTabSz="81153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95" indent="-203200" algn="l" defTabSz="81153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660" indent="-203200" algn="l" defTabSz="81153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39060" indent="-203200" algn="l" defTabSz="81153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4825" indent="-203200" algn="l" defTabSz="81153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225" indent="-203200" algn="l" defTabSz="81153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15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765" algn="l" defTabSz="8115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165" algn="l" defTabSz="8115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7930" algn="l" defTabSz="8115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3695" algn="l" defTabSz="8115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0095" algn="l" defTabSz="8115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5860" algn="l" defTabSz="8115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2260" algn="l" defTabSz="8115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8025" algn="l" defTabSz="8115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hyperlink" Target="http://www.fuhr-wire.com/wp-content/uploads/2013/03/sts-e1427815520514.jpg" TargetMode="External"/><Relationship Id="rId8" Type="http://schemas.openxmlformats.org/officeDocument/2006/relationships/image" Target="../media/image11.png"/><Relationship Id="rId7" Type="http://schemas.openxmlformats.org/officeDocument/2006/relationships/image" Target="../media/image10.jpeg"/><Relationship Id="rId6" Type="http://schemas.openxmlformats.org/officeDocument/2006/relationships/hyperlink" Target="http://www.fuhr-wire.com/wp-content/uploads/2013/03/Bogendeder_21.jpg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hyperlink" Target="http://www.fuhr-wire.com/wp-content/uploads/2013/12/041214-075816-e1427753723375.jpg" TargetMode="External"/><Relationship Id="rId2" Type="http://schemas.openxmlformats.org/officeDocument/2006/relationships/image" Target="../media/image7.jpe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5.jpeg"/><Relationship Id="rId12" Type="http://schemas.openxmlformats.org/officeDocument/2006/relationships/image" Target="../media/image14.jpeg"/><Relationship Id="rId11" Type="http://schemas.openxmlformats.org/officeDocument/2006/relationships/image" Target="../media/image13.png"/><Relationship Id="rId10" Type="http://schemas.openxmlformats.org/officeDocument/2006/relationships/image" Target="../media/image12.jpe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emf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hyperlink" Target="http://www.fuhr-wire.com/wp-content/uploads/2013/03/261114-145812-e1427752815639.jpg" TargetMode="External"/><Relationship Id="rId4" Type="http://schemas.openxmlformats.org/officeDocument/2006/relationships/image" Target="../media/image17.jpeg"/><Relationship Id="rId3" Type="http://schemas.openxmlformats.org/officeDocument/2006/relationships/hyperlink" Target="http://www.fuhr-wire.com/wp-content/uploads/2015/01/MetallBracketSimulation_1.jpg" TargetMode="External"/><Relationship Id="rId2" Type="http://schemas.openxmlformats.org/officeDocument/2006/relationships/image" Target="../media/image16.jpe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5.jpeg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hyperlink" Target="http://www.fuhr-wire.com/wp-content/uploads/2013/03/011214-090628-e1427753363416.jpg" TargetMode="External"/><Relationship Id="rId8" Type="http://schemas.openxmlformats.org/officeDocument/2006/relationships/image" Target="../media/image28.jpeg"/><Relationship Id="rId7" Type="http://schemas.openxmlformats.org/officeDocument/2006/relationships/hyperlink" Target="http://www.fuhr-wire.com/wp-content/uploads/2013/03/MG_4112-Kopie3.jpg" TargetMode="External"/><Relationship Id="rId6" Type="http://schemas.openxmlformats.org/officeDocument/2006/relationships/image" Target="../media/image27.jpeg"/><Relationship Id="rId5" Type="http://schemas.openxmlformats.org/officeDocument/2006/relationships/hyperlink" Target="http://www.fuhr-wire.com/wp-content/uploads/2015/01/NbTi_Superconductors_Banner_7bfbc5aef2.jpg" TargetMode="External"/><Relationship Id="rId4" Type="http://schemas.openxmlformats.org/officeDocument/2006/relationships/image" Target="../media/image26.jpeg"/><Relationship Id="rId3" Type="http://schemas.openxmlformats.org/officeDocument/2006/relationships/hyperlink" Target="http://www.fuhr-wire.com/wp-content/uploads/2013/12/FFC-airbag-Breit.jpg" TargetMode="External"/><Relationship Id="rId2" Type="http://schemas.openxmlformats.org/officeDocument/2006/relationships/image" Target="../media/image25.jpeg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5.jpeg"/><Relationship Id="rId16" Type="http://schemas.openxmlformats.org/officeDocument/2006/relationships/image" Target="../media/image32.jpeg"/><Relationship Id="rId15" Type="http://schemas.openxmlformats.org/officeDocument/2006/relationships/hyperlink" Target="http://www.fuhr-wire.com/wp-content/uploads/2013/03/031214-131840-e1427752850227.jpg" TargetMode="External"/><Relationship Id="rId14" Type="http://schemas.openxmlformats.org/officeDocument/2006/relationships/image" Target="../media/image31.jpeg"/><Relationship Id="rId13" Type="http://schemas.openxmlformats.org/officeDocument/2006/relationships/hyperlink" Target="http://www.fuhr-wire.com/wp-content/uploads/2013/03/271114-135038-e1427753338101.jpg" TargetMode="External"/><Relationship Id="rId12" Type="http://schemas.openxmlformats.org/officeDocument/2006/relationships/image" Target="../media/image30.jpeg"/><Relationship Id="rId11" Type="http://schemas.openxmlformats.org/officeDocument/2006/relationships/hyperlink" Target="http://www.fuhr-wire.com/wp-content/uploads/2013/03/021214-1128121-e1427881192460.jpg" TargetMode="External"/><Relationship Id="rId10" Type="http://schemas.openxmlformats.org/officeDocument/2006/relationships/image" Target="../media/image29.jpeg"/><Relationship Id="rId1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2684" y="4540712"/>
            <a:ext cx="6409471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总部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位于浙江嘉兴，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建有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大规模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的生产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基地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，规划多条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联轧生产线。凭借全球化的业务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网络及技术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优势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，向国内外客户提供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精密异型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线材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，医用植入件，涡卷簧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扁钢带，雨刮扁钢带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，座椅及天窗滑轨，精密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过滤丝，扁方铜导线，扁胎圈钢丝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消费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电子异型线材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汽车用扁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线材等产品，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广泛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应用于汽车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消费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电子、新能源、计量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电力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及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医疗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等行业。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2683" y="930982"/>
            <a:ext cx="664535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浙江泽广泰精密科技有限公司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线材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精密冷轧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成型技术创新者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和产品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提供商，拥有强大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的金属线材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成型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技术和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工艺开发能力，致力于推动高精密冷轧技术在更广泛的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行业领域内的应用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  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77896" y="8221320"/>
            <a:ext cx="5096955" cy="21358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浙江泽广泰精密科技有限公司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地址：浙江省嘉兴市经济技术开发区智慧产业创新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园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+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86-173 6731 9801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传真：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+86-573-82826899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atrick.guo@zegota.com.cn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网站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www.zegota.com.cn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84" y="5752325"/>
            <a:ext cx="6645354" cy="303194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68680" y="2324628"/>
            <a:ext cx="6155269" cy="1857375"/>
            <a:chOff x="868680" y="2324628"/>
            <a:chExt cx="6155269" cy="185737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4"/>
            <a:stretch>
              <a:fillRect/>
            </a:stretch>
          </p:blipFill>
          <p:spPr>
            <a:xfrm>
              <a:off x="868680" y="2324628"/>
              <a:ext cx="6155269" cy="185737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3" b="3059"/>
            <a:stretch>
              <a:fillRect/>
            </a:stretch>
          </p:blipFill>
          <p:spPr>
            <a:xfrm>
              <a:off x="1035077" y="3306205"/>
              <a:ext cx="1124430" cy="875798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85" y="8473777"/>
            <a:ext cx="2570211" cy="162113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0" y="10433996"/>
            <a:ext cx="8120063" cy="400110"/>
            <a:chOff x="0" y="10433996"/>
            <a:chExt cx="8120063" cy="400110"/>
          </a:xfrm>
        </p:grpSpPr>
        <p:sp>
          <p:nvSpPr>
            <p:cNvPr id="14" name="文本框 13"/>
            <p:cNvSpPr txBox="1"/>
            <p:nvPr/>
          </p:nvSpPr>
          <p:spPr>
            <a:xfrm>
              <a:off x="0" y="10433996"/>
              <a:ext cx="4069080" cy="40011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ctr">
                <a:defRPr sz="34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zh-CN" altLang="en-US" sz="1800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4069080" y="10433996"/>
              <a:ext cx="4050983" cy="400110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CN" altLang="en-US" sz="20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0" y="0"/>
            <a:ext cx="8120063" cy="480747"/>
            <a:chOff x="0" y="0"/>
            <a:chExt cx="8120063" cy="480747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4069080" cy="4807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4069080" y="0"/>
              <a:ext cx="4050983" cy="480747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专注</a:t>
              </a: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于线材精密成型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技术与产品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44" t="34258" r="13853" b="34592"/>
            <a:stretch>
              <a:fillRect/>
            </a:stretch>
          </p:blipFill>
          <p:spPr>
            <a:xfrm>
              <a:off x="1209820" y="4918"/>
              <a:ext cx="1899374" cy="45489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40209" y="577854"/>
            <a:ext cx="6424586" cy="400110"/>
          </a:xfrm>
          <a:prstGeom prst="rect">
            <a:avLst/>
          </a:prstGeom>
          <a:solidFill>
            <a:srgbClr val="1B8CFF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defTabSz="914400"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 smtClean="0"/>
              <a:t>扁、方型钢带线材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924585" y="3454414"/>
          <a:ext cx="6134100" cy="322732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16065"/>
                <a:gridCol w="4718035"/>
              </a:tblGrid>
              <a:tr h="228374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产品参数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1B8CFF"/>
                    </a:solidFill>
                  </a:tcPr>
                </a:tc>
                <a:tc hMerge="1">
                  <a:tcPr/>
                </a:tc>
              </a:tr>
              <a:tr h="560553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材料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优质碳钢</a:t>
                      </a:r>
                      <a:endParaRPr lang="en-US" altLang="zh-CN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不锈钢</a:t>
                      </a:r>
                      <a:endParaRPr lang="en-US" altLang="zh-CN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特殊有色金属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94464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尺寸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厚度：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0.2-3.5mm</a:t>
                      </a:r>
                      <a:endParaRPr lang="en-US" altLang="zh-CN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宽度：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1.0-13mm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94464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公差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厚度：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+/-</a:t>
                      </a:r>
                      <a:r>
                        <a:rPr lang="en-US" altLang="zh-CN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0.003mm</a:t>
                      </a:r>
                      <a:endParaRPr lang="en-US" altLang="zh-CN" sz="12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宽度：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+/-</a:t>
                      </a:r>
                      <a:r>
                        <a:rPr lang="en-US" altLang="zh-CN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0.008mm</a:t>
                      </a:r>
                      <a:endParaRPr lang="en-US" altLang="zh-CN" sz="12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228374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角类型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自然角、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角、异形角、滚压成型角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228374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表面处理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抛光、亮面、磷酸化处理、雾面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94464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包装方式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卷盘（每卷重量：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40-1000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公斤）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94464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应用行业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汽车、计量、医疗、新能源和消费电子等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图片 6" descr="轮胎加固钢帘线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7" r="7244"/>
          <a:stretch>
            <a:fillRect/>
          </a:stretch>
        </p:blipFill>
        <p:spPr bwMode="auto">
          <a:xfrm>
            <a:off x="5700905" y="7833785"/>
            <a:ext cx="1412005" cy="97019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928" y="7820979"/>
            <a:ext cx="1474502" cy="98300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4" name="图片 13" descr="http://www.fuhr-wire.com/wp-content/uploads/2013/12/041214-075816-385x210.jpg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1690" r="10315" b="8116"/>
          <a:stretch>
            <a:fillRect/>
          </a:stretch>
        </p:blipFill>
        <p:spPr bwMode="auto">
          <a:xfrm>
            <a:off x="4078927" y="7833785"/>
            <a:ext cx="1368797" cy="97019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912412" y="6804616"/>
            <a:ext cx="6260395" cy="400110"/>
          </a:xfrm>
          <a:prstGeom prst="rect">
            <a:avLst/>
          </a:prstGeom>
          <a:solidFill>
            <a:srgbClr val="1B8CFF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产品典型应用领域</a:t>
            </a:r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928" y="1538350"/>
            <a:ext cx="2987880" cy="1810837"/>
          </a:xfrm>
          <a:prstGeom prst="rect">
            <a:avLst/>
          </a:prstGeom>
        </p:spPr>
      </p:pic>
      <p:pic>
        <p:nvPicPr>
          <p:cNvPr id="11" name="图片 10" descr="http://www.fuhr-wire.com/wp-content/uploads/2013/03/Bogendeder_21-385x210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32" y="9285994"/>
            <a:ext cx="1287690" cy="97019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9" name="Picture 4" descr="ææ§é¢ä¸ç»³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442" y="9285993"/>
            <a:ext cx="1362295" cy="95948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 descr="http://www.fuhr-wire.com/wp-content/uploads/2013/03/sts-385x210.jpg">
            <a:hlinkClick r:id="rId9"/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4" r="26771" b="10219"/>
          <a:stretch>
            <a:fillRect/>
          </a:stretch>
        </p:blipFill>
        <p:spPr bwMode="auto">
          <a:xfrm>
            <a:off x="856167" y="7820979"/>
            <a:ext cx="1282419" cy="983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矩形 2"/>
          <p:cNvSpPr/>
          <p:nvPr/>
        </p:nvSpPr>
        <p:spPr>
          <a:xfrm>
            <a:off x="972882" y="7333656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涡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卷弹簧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262321" y="7328186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雨刮器龙骨和刮片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132220" y="7328186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板式过滤器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811793" y="7328186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扁胎圈钢丝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26832" y="8845729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离合器弹簧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589477" y="8845112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电缆铠甲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85696" y="8845112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计量及平衡杆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片 29"/>
          <p:cNvPicPr/>
          <p:nvPr/>
        </p:nvPicPr>
        <p:blipFill>
          <a:blip r:embed="rId11"/>
          <a:stretch>
            <a:fillRect/>
          </a:stretch>
        </p:blipFill>
        <p:spPr>
          <a:xfrm>
            <a:off x="5700905" y="9285993"/>
            <a:ext cx="1412005" cy="95948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</p:pic>
      <p:sp>
        <p:nvSpPr>
          <p:cNvPr id="31" name="矩形 30"/>
          <p:cNvSpPr/>
          <p:nvPr/>
        </p:nvSpPr>
        <p:spPr>
          <a:xfrm>
            <a:off x="5813927" y="8845112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活塞环扁丝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图片 31" descr="医用植入件"/>
          <p:cNvPicPr/>
          <p:nvPr/>
        </p:nvPicPr>
        <p:blipFill>
          <a:blip r:embed="rId12"/>
          <a:stretch>
            <a:fillRect/>
          </a:stretch>
        </p:blipFill>
        <p:spPr>
          <a:xfrm>
            <a:off x="4078927" y="9285993"/>
            <a:ext cx="1368797" cy="95948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26" name="组合 25"/>
          <p:cNvGrpSpPr/>
          <p:nvPr/>
        </p:nvGrpSpPr>
        <p:grpSpPr>
          <a:xfrm>
            <a:off x="0" y="10433996"/>
            <a:ext cx="8120063" cy="400110"/>
            <a:chOff x="0" y="10433996"/>
            <a:chExt cx="8120063" cy="400110"/>
          </a:xfrm>
        </p:grpSpPr>
        <p:sp>
          <p:nvSpPr>
            <p:cNvPr id="28" name="文本框 27"/>
            <p:cNvSpPr txBox="1"/>
            <p:nvPr/>
          </p:nvSpPr>
          <p:spPr>
            <a:xfrm>
              <a:off x="0" y="10433996"/>
              <a:ext cx="4069080" cy="40011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ctr">
                <a:defRPr sz="34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zh-CN" altLang="en-US" sz="1800" dirty="0"/>
            </a:p>
          </p:txBody>
        </p:sp>
        <p:sp>
          <p:nvSpPr>
            <p:cNvPr id="29" name="矩形 28"/>
            <p:cNvSpPr/>
            <p:nvPr/>
          </p:nvSpPr>
          <p:spPr>
            <a:xfrm>
              <a:off x="4069080" y="10433996"/>
              <a:ext cx="4050983" cy="400110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CN" altLang="en-US" sz="20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0" y="0"/>
            <a:ext cx="8120063" cy="480747"/>
            <a:chOff x="0" y="0"/>
            <a:chExt cx="8120063" cy="480747"/>
          </a:xfrm>
        </p:grpSpPr>
        <p:sp>
          <p:nvSpPr>
            <p:cNvPr id="34" name="矩形 33"/>
            <p:cNvSpPr/>
            <p:nvPr/>
          </p:nvSpPr>
          <p:spPr>
            <a:xfrm>
              <a:off x="0" y="0"/>
              <a:ext cx="4069080" cy="4807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4069080" y="0"/>
              <a:ext cx="4050983" cy="480747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专注</a:t>
              </a: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于线材精密成型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技术与产品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44" t="34258" r="13853" b="34592"/>
            <a:stretch>
              <a:fillRect/>
            </a:stretch>
          </p:blipFill>
          <p:spPr>
            <a:xfrm>
              <a:off x="1209820" y="4918"/>
              <a:ext cx="1899374" cy="454892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36977" y="996306"/>
            <a:ext cx="6411263" cy="43935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高精密、高强度、客户定制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05995" y="600325"/>
            <a:ext cx="6382168" cy="400110"/>
          </a:xfrm>
          <a:prstGeom prst="rect">
            <a:avLst/>
          </a:prstGeom>
          <a:solidFill>
            <a:srgbClr val="1B8CFF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defTabSz="914400"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 smtClean="0"/>
              <a:t>异型截面线材</a:t>
            </a:r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30309" y="3648245"/>
          <a:ext cx="6478472" cy="349711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85264"/>
                <a:gridCol w="4993208"/>
              </a:tblGrid>
              <a:tr h="189429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产品参数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1B8CFF"/>
                    </a:solidFill>
                  </a:tcPr>
                </a:tc>
                <a:tc hMerge="1">
                  <a:tcPr/>
                </a:tc>
              </a:tr>
              <a:tr h="464961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材料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优质碳钢</a:t>
                      </a:r>
                      <a:endParaRPr lang="en-US" altLang="zh-CN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不锈钢</a:t>
                      </a:r>
                      <a:endParaRPr lang="en-US" altLang="zh-CN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特殊有色金属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189429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形状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梯形、工字形及各种复杂异型截面，支持客户定制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27195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尺寸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厚度：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0.2-8.0mm</a:t>
                      </a:r>
                      <a:endParaRPr lang="en-US" altLang="zh-CN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宽度：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1.0-10.0mm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27195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公差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厚度：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+/-</a:t>
                      </a:r>
                      <a:r>
                        <a:rPr lang="en-US" altLang="zh-CN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0.003mm</a:t>
                      </a:r>
                      <a:endParaRPr lang="en-US" altLang="zh-CN" sz="12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宽度：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+/-</a:t>
                      </a:r>
                      <a:r>
                        <a:rPr lang="en-US" altLang="zh-CN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0.008mm</a:t>
                      </a:r>
                      <a:endParaRPr lang="en-US" altLang="zh-CN" sz="12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189429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角类型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自然角、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角、异形角、滚压成型角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189429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表面处理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抛光、亮面、磷酸化处理、雾面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27195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包装方式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卷盘（每卷重量：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40-1000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公斤）</a:t>
                      </a:r>
                      <a:endParaRPr lang="en-US" altLang="zh-CN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直线截断捆扎（每捆重量：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40-1000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公斤）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27195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应用行业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汽车、医疗、计量、新能源和消费电子等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48" y="8077702"/>
            <a:ext cx="1320946" cy="96231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2" b="21430"/>
          <a:stretch>
            <a:fillRect/>
          </a:stretch>
        </p:blipFill>
        <p:spPr>
          <a:xfrm>
            <a:off x="985320" y="1620078"/>
            <a:ext cx="6139049" cy="1931086"/>
          </a:xfrm>
          <a:prstGeom prst="rect">
            <a:avLst/>
          </a:prstGeom>
        </p:spPr>
      </p:pic>
      <p:pic>
        <p:nvPicPr>
          <p:cNvPr id="13" name="图片 12" descr="http://www.fuhr-wire.com/wp-content/uploads/2015/01/MetallBracketSimulation_1-385x210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51" y="8077702"/>
            <a:ext cx="1435375" cy="96231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5" name="文本框 14"/>
          <p:cNvSpPr txBox="1"/>
          <p:nvPr/>
        </p:nvSpPr>
        <p:spPr>
          <a:xfrm>
            <a:off x="978048" y="7228087"/>
            <a:ext cx="6260395" cy="400110"/>
          </a:xfrm>
          <a:prstGeom prst="rect">
            <a:avLst/>
          </a:prstGeom>
          <a:solidFill>
            <a:srgbClr val="1B8CFF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产品典型应用领域</a:t>
            </a:r>
            <a:endParaRPr lang="zh-CN" altLang="en-US" dirty="0"/>
          </a:p>
        </p:txBody>
      </p:sp>
      <p:pic>
        <p:nvPicPr>
          <p:cNvPr id="16" name="图片 15" descr="http://www.fuhr-wire.com/wp-content/uploads/2013/03/261114-145812-385x210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20" y="9521189"/>
            <a:ext cx="1266093" cy="81204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052" name="Picture 4" descr="https://timgsa.baidu.com/timg?image&amp;quality=80&amp;size=b9999_10000&amp;sec=1545972827772&amp;di=86716320839abfbe51dc16ba1bca7644&amp;imgtype=0&amp;src=http%3A%2F%2F5b0988e595225.cdn.sohucs.com%2Fimages%2F20181216%2Ff1de1681e5b1437392c1b9cc18fd1ed2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238" y="8077702"/>
            <a:ext cx="1427978" cy="9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885412" y="7664626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手机边框及构件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643980" y="7681856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牙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套支架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15664" y="9083651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自锁铠甲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32201" y="7681856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医用植入材料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990368" y="7686706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精密过滤丝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/>
          <p:nvPr/>
        </p:nvPicPr>
        <p:blipFill>
          <a:blip r:embed="rId8"/>
          <a:stretch>
            <a:fillRect/>
          </a:stretch>
        </p:blipFill>
        <p:spPr>
          <a:xfrm>
            <a:off x="2545751" y="9521189"/>
            <a:ext cx="1435375" cy="8120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3" name="矩形 22"/>
          <p:cNvSpPr/>
          <p:nvPr/>
        </p:nvSpPr>
        <p:spPr>
          <a:xfrm>
            <a:off x="2837955" y="9083651"/>
            <a:ext cx="8178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眼镜架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5464" y="9515241"/>
            <a:ext cx="1272509" cy="81829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5" name="矩形 24"/>
          <p:cNvSpPr/>
          <p:nvPr/>
        </p:nvSpPr>
        <p:spPr>
          <a:xfrm>
            <a:off x="4245480" y="9083651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座椅及天窗滑轨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0194" y="9511454"/>
            <a:ext cx="1309700" cy="821684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5976797" y="9083651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异型钢缆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6437" y="8080493"/>
            <a:ext cx="1321726" cy="959528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0" y="10433996"/>
            <a:ext cx="8120063" cy="400110"/>
            <a:chOff x="0" y="10433996"/>
            <a:chExt cx="8120063" cy="400110"/>
          </a:xfrm>
        </p:grpSpPr>
        <p:sp>
          <p:nvSpPr>
            <p:cNvPr id="26" name="文本框 25"/>
            <p:cNvSpPr txBox="1"/>
            <p:nvPr/>
          </p:nvSpPr>
          <p:spPr>
            <a:xfrm>
              <a:off x="0" y="10433996"/>
              <a:ext cx="4069080" cy="40011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ctr">
                <a:defRPr sz="34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zh-CN" altLang="en-US" sz="1800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4069080" y="10433996"/>
              <a:ext cx="4050983" cy="400110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CN" altLang="en-US" sz="20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0" y="0"/>
            <a:ext cx="8120063" cy="480747"/>
            <a:chOff x="0" y="0"/>
            <a:chExt cx="8120063" cy="480747"/>
          </a:xfrm>
        </p:grpSpPr>
        <p:sp>
          <p:nvSpPr>
            <p:cNvPr id="30" name="矩形 29"/>
            <p:cNvSpPr/>
            <p:nvPr/>
          </p:nvSpPr>
          <p:spPr>
            <a:xfrm>
              <a:off x="0" y="0"/>
              <a:ext cx="4069080" cy="4807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4069080" y="0"/>
              <a:ext cx="4050983" cy="480747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专注</a:t>
              </a: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于线材精密成型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技术与产品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44" t="34258" r="13853" b="34592"/>
            <a:stretch>
              <a:fillRect/>
            </a:stretch>
          </p:blipFill>
          <p:spPr>
            <a:xfrm>
              <a:off x="1209820" y="4918"/>
              <a:ext cx="1899374" cy="454892"/>
            </a:xfrm>
            <a:prstGeom prst="rect">
              <a:avLst/>
            </a:prstGeom>
          </p:spPr>
        </p:pic>
      </p:grpSp>
      <p:sp>
        <p:nvSpPr>
          <p:cNvPr id="34" name="矩形 33"/>
          <p:cNvSpPr/>
          <p:nvPr/>
        </p:nvSpPr>
        <p:spPr>
          <a:xfrm>
            <a:off x="791257" y="1019166"/>
            <a:ext cx="6411263" cy="43935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高精密、截面灵活、客户定制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89302" y="662080"/>
            <a:ext cx="6424586" cy="400110"/>
          </a:xfrm>
          <a:prstGeom prst="rect">
            <a:avLst/>
          </a:prstGeom>
          <a:solidFill>
            <a:srgbClr val="1B8CFF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defTabSz="914400"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 smtClean="0"/>
              <a:t>电力扁</a:t>
            </a:r>
            <a:r>
              <a:rPr lang="zh-CN" altLang="en-US" dirty="0"/>
              <a:t>、</a:t>
            </a:r>
            <a:r>
              <a:rPr lang="zh-CN" altLang="en-US" dirty="0" smtClean="0"/>
              <a:t>方导线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045519" y="3555347"/>
          <a:ext cx="6326769" cy="303158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32417"/>
                <a:gridCol w="4594352"/>
              </a:tblGrid>
              <a:tr h="277243">
                <a:tc gridSpan="2"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产品参数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1B8CFF"/>
                    </a:solidFill>
                  </a:tcPr>
                </a:tc>
                <a:tc hMerge="1">
                  <a:tcPr/>
                </a:tc>
              </a:tr>
              <a:tr h="713265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基材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铜</a:t>
                      </a:r>
                      <a:endParaRPr lang="en-US" altLang="zh-CN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青铜</a:t>
                      </a:r>
                      <a:endParaRPr lang="en-US" altLang="zh-CN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黄铜</a:t>
                      </a:r>
                      <a:endParaRPr lang="en-US" altLang="zh-CN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铜合金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554762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尺寸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厚度：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0.03-4.5mm</a:t>
                      </a:r>
                      <a:endParaRPr lang="en-US" altLang="zh-CN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宽度：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0.5-13mm</a:t>
                      </a:r>
                      <a:endParaRPr lang="en-US" altLang="zh-CN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厚宽比：不大于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1/50</a:t>
                      </a:r>
                      <a:endParaRPr lang="en-US" altLang="zh-CN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角： 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0.2-1.0mm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79802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包装方式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卷盘（每卷重量：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40-2000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公斤）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96259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应用产品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新能源电机、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48V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驱动单元、柔性扁平电缆、连接器、电磁线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226835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应用行业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汽车、医疗、新能源和消费电子等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图片 9" descr="Round, Flat and Square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3" t="6308" r="11773" b="6308"/>
          <a:stretch>
            <a:fillRect/>
          </a:stretch>
        </p:blipFill>
        <p:spPr bwMode="auto">
          <a:xfrm>
            <a:off x="2696111" y="1664014"/>
            <a:ext cx="2806169" cy="177329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11" name="Picture 6" descr="âè¶å¯¼çµç¼âçå¾çæç´¢ç»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30" y="7724181"/>
            <a:ext cx="1623595" cy="9857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4" descr="http://www.fuhr-wire.com/wp-content/uploads/2013/12/FFC-airbag-Breit-385x210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446" y="7724185"/>
            <a:ext cx="1455336" cy="9857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图片 15" descr="http://www.fuhr-wire.com/wp-content/uploads/2015/01/NbTi_Superconductors_Banner_7bfbc5aef2-385x210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403" y="7747663"/>
            <a:ext cx="1692768" cy="9857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889302" y="6891413"/>
            <a:ext cx="6424586" cy="408221"/>
          </a:xfrm>
          <a:prstGeom prst="rect">
            <a:avLst/>
          </a:prstGeom>
          <a:solidFill>
            <a:srgbClr val="1B8CFF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产品典型应用领域</a:t>
            </a:r>
            <a:endParaRPr lang="zh-CN" altLang="en-US" dirty="0"/>
          </a:p>
        </p:txBody>
      </p:sp>
      <p:pic>
        <p:nvPicPr>
          <p:cNvPr id="12" name="图片 11" descr="http://www.fuhr-wire.com/wp-content/uploads/2013/03/MG_4112-Kopie3-385x210.jp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132" y="9273946"/>
            <a:ext cx="1428084" cy="8121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3" name="图片 12" descr="http://www.fuhr-wire.com/wp-content/uploads/2013/03/011214-090628-385x210.jpg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8" y="9289844"/>
            <a:ext cx="1628837" cy="8121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4" name="图片 13" descr="http://www.fuhr-wire.com/wp-content/uploads/2013/03/021214-1128121-385x210.jpg">
            <a:hlinkClick r:id="rId11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447" y="9273941"/>
            <a:ext cx="1455336" cy="8121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9" name="图片 18" descr="http://www.fuhr-wire.com/wp-content/uploads/2013/03/271114-135038-385x210.jpg">
            <a:hlinkClick r:id="rId13"/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403" y="9258039"/>
            <a:ext cx="1627375" cy="8121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0" name="图片 19" descr="http://www.fuhr-wire.com/wp-content/uploads/2013/03/031214-131840-385x210.jpg">
            <a:hlinkClick r:id="rId15"/>
          </p:cNvPr>
          <p:cNvPicPr/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1" r="12597"/>
          <a:stretch>
            <a:fillRect/>
          </a:stretch>
        </p:blipFill>
        <p:spPr bwMode="auto">
          <a:xfrm>
            <a:off x="6098132" y="7763070"/>
            <a:ext cx="1428084" cy="9857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2" name="矩形 21"/>
          <p:cNvSpPr/>
          <p:nvPr/>
        </p:nvSpPr>
        <p:spPr>
          <a:xfrm>
            <a:off x="1369363" y="7381790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海缆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885971" y="7376810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扁连接线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610085" y="7395864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超导线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369326" y="7409095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换向器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166854" y="8951290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铜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铰线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958408" y="8911534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电磁线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33652" y="8919485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换位导线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762484" y="8904905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滑触线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0" y="10433996"/>
            <a:ext cx="8120063" cy="400110"/>
            <a:chOff x="0" y="10433996"/>
            <a:chExt cx="8120063" cy="400110"/>
          </a:xfrm>
        </p:grpSpPr>
        <p:sp>
          <p:nvSpPr>
            <p:cNvPr id="31" name="文本框 30"/>
            <p:cNvSpPr txBox="1"/>
            <p:nvPr/>
          </p:nvSpPr>
          <p:spPr>
            <a:xfrm>
              <a:off x="0" y="10433996"/>
              <a:ext cx="4069080" cy="40011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ctr">
                <a:defRPr sz="34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zh-CN" altLang="en-US" sz="1800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4069080" y="10433996"/>
              <a:ext cx="4050983" cy="400110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CN" altLang="en-US" sz="20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0" y="0"/>
            <a:ext cx="8120063" cy="480747"/>
            <a:chOff x="0" y="0"/>
            <a:chExt cx="8120063" cy="480747"/>
          </a:xfrm>
        </p:grpSpPr>
        <p:sp>
          <p:nvSpPr>
            <p:cNvPr id="34" name="矩形 33"/>
            <p:cNvSpPr/>
            <p:nvPr/>
          </p:nvSpPr>
          <p:spPr>
            <a:xfrm>
              <a:off x="0" y="0"/>
              <a:ext cx="4069080" cy="4807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4069080" y="0"/>
              <a:ext cx="4050983" cy="480747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专注</a:t>
              </a: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于线材精密成型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技术与产品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44" t="34258" r="13853" b="34592"/>
            <a:stretch>
              <a:fillRect/>
            </a:stretch>
          </p:blipFill>
          <p:spPr>
            <a:xfrm>
              <a:off x="1209820" y="4918"/>
              <a:ext cx="1899374" cy="454892"/>
            </a:xfrm>
            <a:prstGeom prst="rect">
              <a:avLst/>
            </a:prstGeom>
          </p:spPr>
        </p:pic>
      </p:grpSp>
      <p:sp>
        <p:nvSpPr>
          <p:cNvPr id="41" name="矩形 40"/>
          <p:cNvSpPr/>
          <p:nvPr/>
        </p:nvSpPr>
        <p:spPr>
          <a:xfrm>
            <a:off x="882697" y="1087746"/>
            <a:ext cx="6431191" cy="43787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高精密、高强度、客户定制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1111</Words>
  <Application>WPS 演示</Application>
  <PresentationFormat>B4 (ISO)纸张(250x353 毫米)</PresentationFormat>
  <Paragraphs>193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Times New Roman</vt:lpstr>
      <vt:lpstr>Calibri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Jason</dc:creator>
  <cp:lastModifiedBy>Administrator</cp:lastModifiedBy>
  <cp:revision>111</cp:revision>
  <dcterms:created xsi:type="dcterms:W3CDTF">2018-12-27T07:50:00Z</dcterms:created>
  <dcterms:modified xsi:type="dcterms:W3CDTF">2019-01-24T06:38:36Z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