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9" r:id="rId6"/>
    <p:sldId id="258" r:id="rId7"/>
  </p:sldIdLst>
  <p:sldSz cx="8119745" cy="10826750" type="B4ISO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1B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30AB-884D-4A7C-899E-6ECF64DF2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F10CA-BCA3-48DD-BD6E-750D8FAEE5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10CA-BCA3-48DD-BD6E-750D8FAEE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0"/>
            </a:lvl1pPr>
            <a:lvl2pPr marL="405765" indent="0" algn="ctr">
              <a:buNone/>
              <a:defRPr sz="1775"/>
            </a:lvl2pPr>
            <a:lvl3pPr marL="812165" indent="0" algn="ctr">
              <a:buNone/>
              <a:defRPr sz="1600"/>
            </a:lvl3pPr>
            <a:lvl4pPr marL="1217930" indent="0" algn="ctr">
              <a:buNone/>
              <a:defRPr sz="1420"/>
            </a:lvl4pPr>
            <a:lvl5pPr marL="1623695" indent="0" algn="ctr">
              <a:buNone/>
              <a:defRPr sz="1420"/>
            </a:lvl5pPr>
            <a:lvl6pPr marL="2030095" indent="0" algn="ctr">
              <a:buNone/>
              <a:defRPr sz="1420"/>
            </a:lvl6pPr>
            <a:lvl7pPr marL="2435860" indent="0" algn="ctr">
              <a:buNone/>
              <a:defRPr sz="1420"/>
            </a:lvl7pPr>
            <a:lvl8pPr marL="2842260" indent="0" algn="ctr">
              <a:buNone/>
              <a:defRPr sz="1420"/>
            </a:lvl8pPr>
            <a:lvl9pPr marL="3248025" indent="0" algn="ctr">
              <a:buNone/>
              <a:defRPr sz="142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3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0">
                <a:solidFill>
                  <a:schemeClr val="tx1"/>
                </a:solidFill>
              </a:defRPr>
            </a:lvl1pPr>
            <a:lvl2pPr marL="40576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2pPr>
            <a:lvl3pPr marL="812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793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4pPr>
            <a:lvl5pPr marL="162369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5pPr>
            <a:lvl6pPr marL="203009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6pPr>
            <a:lvl7pPr marL="243586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7pPr>
            <a:lvl8pPr marL="284226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8pPr>
            <a:lvl9pPr marL="3248025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0" b="1"/>
            </a:lvl1pPr>
            <a:lvl2pPr marL="405765" indent="0">
              <a:buNone/>
              <a:defRPr sz="1775" b="1"/>
            </a:lvl2pPr>
            <a:lvl3pPr marL="812165" indent="0">
              <a:buNone/>
              <a:defRPr sz="1600" b="1"/>
            </a:lvl3pPr>
            <a:lvl4pPr marL="1217930" indent="0">
              <a:buNone/>
              <a:defRPr sz="1420" b="1"/>
            </a:lvl4pPr>
            <a:lvl5pPr marL="1623695" indent="0">
              <a:buNone/>
              <a:defRPr sz="1420" b="1"/>
            </a:lvl5pPr>
            <a:lvl6pPr marL="2030095" indent="0">
              <a:buNone/>
              <a:defRPr sz="1420" b="1"/>
            </a:lvl6pPr>
            <a:lvl7pPr marL="2435860" indent="0">
              <a:buNone/>
              <a:defRPr sz="1420" b="1"/>
            </a:lvl7pPr>
            <a:lvl8pPr marL="2842260" indent="0">
              <a:buNone/>
              <a:defRPr sz="1420" b="1"/>
            </a:lvl8pPr>
            <a:lvl9pPr marL="3248025" indent="0">
              <a:buNone/>
              <a:defRPr sz="14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0" b="1"/>
            </a:lvl1pPr>
            <a:lvl2pPr marL="405765" indent="0">
              <a:buNone/>
              <a:defRPr sz="1775" b="1"/>
            </a:lvl2pPr>
            <a:lvl3pPr marL="812165" indent="0">
              <a:buNone/>
              <a:defRPr sz="1600" b="1"/>
            </a:lvl3pPr>
            <a:lvl4pPr marL="1217930" indent="0">
              <a:buNone/>
              <a:defRPr sz="1420" b="1"/>
            </a:lvl4pPr>
            <a:lvl5pPr marL="1623695" indent="0">
              <a:buNone/>
              <a:defRPr sz="1420" b="1"/>
            </a:lvl5pPr>
            <a:lvl6pPr marL="2030095" indent="0">
              <a:buNone/>
              <a:defRPr sz="1420" b="1"/>
            </a:lvl6pPr>
            <a:lvl7pPr marL="2435860" indent="0">
              <a:buNone/>
              <a:defRPr sz="1420" b="1"/>
            </a:lvl7pPr>
            <a:lvl8pPr marL="2842260" indent="0">
              <a:buNone/>
              <a:defRPr sz="1420" b="1"/>
            </a:lvl8pPr>
            <a:lvl9pPr marL="3248025" indent="0">
              <a:buNone/>
              <a:defRPr sz="14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0"/>
            </a:lvl1pPr>
            <a:lvl2pPr>
              <a:defRPr sz="2485"/>
            </a:lvl2pPr>
            <a:lvl3pPr>
              <a:defRPr sz="2130"/>
            </a:lvl3pPr>
            <a:lvl4pPr>
              <a:defRPr sz="1775"/>
            </a:lvl4pPr>
            <a:lvl5pPr>
              <a:defRPr sz="1775"/>
            </a:lvl5pPr>
            <a:lvl6pPr>
              <a:defRPr sz="1775"/>
            </a:lvl6pPr>
            <a:lvl7pPr>
              <a:defRPr sz="1775"/>
            </a:lvl7pPr>
            <a:lvl8pPr>
              <a:defRPr sz="1775"/>
            </a:lvl8pPr>
            <a:lvl9pPr>
              <a:defRPr sz="17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0"/>
            </a:lvl1pPr>
            <a:lvl2pPr marL="405765" indent="0">
              <a:buNone/>
              <a:defRPr sz="1245"/>
            </a:lvl2pPr>
            <a:lvl3pPr marL="812165" indent="0">
              <a:buNone/>
              <a:defRPr sz="1065"/>
            </a:lvl3pPr>
            <a:lvl4pPr marL="1217930" indent="0">
              <a:buNone/>
              <a:defRPr sz="890"/>
            </a:lvl4pPr>
            <a:lvl5pPr marL="1623695" indent="0">
              <a:buNone/>
              <a:defRPr sz="890"/>
            </a:lvl5pPr>
            <a:lvl6pPr marL="2030095" indent="0">
              <a:buNone/>
              <a:defRPr sz="890"/>
            </a:lvl6pPr>
            <a:lvl7pPr marL="2435860" indent="0">
              <a:buNone/>
              <a:defRPr sz="890"/>
            </a:lvl7pPr>
            <a:lvl8pPr marL="2842260" indent="0">
              <a:buNone/>
              <a:defRPr sz="890"/>
            </a:lvl8pPr>
            <a:lvl9pPr marL="3248025" indent="0">
              <a:buNone/>
              <a:defRPr sz="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0"/>
            </a:lvl1pPr>
            <a:lvl2pPr marL="405765" indent="0">
              <a:buNone/>
              <a:defRPr sz="2485"/>
            </a:lvl2pPr>
            <a:lvl3pPr marL="812165" indent="0">
              <a:buNone/>
              <a:defRPr sz="2130"/>
            </a:lvl3pPr>
            <a:lvl4pPr marL="1217930" indent="0">
              <a:buNone/>
              <a:defRPr sz="1775"/>
            </a:lvl4pPr>
            <a:lvl5pPr marL="1623695" indent="0">
              <a:buNone/>
              <a:defRPr sz="1775"/>
            </a:lvl5pPr>
            <a:lvl6pPr marL="2030095" indent="0">
              <a:buNone/>
              <a:defRPr sz="1775"/>
            </a:lvl6pPr>
            <a:lvl7pPr marL="2435860" indent="0">
              <a:buNone/>
              <a:defRPr sz="1775"/>
            </a:lvl7pPr>
            <a:lvl8pPr marL="2842260" indent="0">
              <a:buNone/>
              <a:defRPr sz="1775"/>
            </a:lvl8pPr>
            <a:lvl9pPr marL="3248025" indent="0">
              <a:buNone/>
              <a:defRPr sz="17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0"/>
            </a:lvl1pPr>
            <a:lvl2pPr marL="405765" indent="0">
              <a:buNone/>
              <a:defRPr sz="1245"/>
            </a:lvl2pPr>
            <a:lvl3pPr marL="812165" indent="0">
              <a:buNone/>
              <a:defRPr sz="1065"/>
            </a:lvl3pPr>
            <a:lvl4pPr marL="1217930" indent="0">
              <a:buNone/>
              <a:defRPr sz="890"/>
            </a:lvl4pPr>
            <a:lvl5pPr marL="1623695" indent="0">
              <a:buNone/>
              <a:defRPr sz="890"/>
            </a:lvl5pPr>
            <a:lvl6pPr marL="2030095" indent="0">
              <a:buNone/>
              <a:defRPr sz="890"/>
            </a:lvl6pPr>
            <a:lvl7pPr marL="2435860" indent="0">
              <a:buNone/>
              <a:defRPr sz="890"/>
            </a:lvl7pPr>
            <a:lvl8pPr marL="2842260" indent="0">
              <a:buNone/>
              <a:defRPr sz="890"/>
            </a:lvl8pPr>
            <a:lvl9pPr marL="3248025" indent="0">
              <a:buNone/>
              <a:defRPr sz="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1303-FC77-4C7B-9046-49A5E0602F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55818-F823-458B-AFD5-B016B5ED81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1530" rtl="0" eaLnBrk="1" latinLnBrk="0" hangingPunct="1">
        <a:lnSpc>
          <a:spcPct val="90000"/>
        </a:lnSpc>
        <a:spcBef>
          <a:spcPct val="0"/>
        </a:spcBef>
        <a:buNone/>
        <a:defRPr sz="3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00" indent="-203200" algn="l" defTabSz="811530" rtl="0" eaLnBrk="1" latinLnBrk="0" hangingPunct="1">
        <a:lnSpc>
          <a:spcPct val="90000"/>
        </a:lnSpc>
        <a:spcBef>
          <a:spcPts val="890"/>
        </a:spcBef>
        <a:buFont typeface="Arial" panose="020B0604020202020204" pitchFamily="34" charset="0"/>
        <a:buChar char="•"/>
        <a:defRPr sz="2485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0" kern="1200">
          <a:solidFill>
            <a:schemeClr val="tx1"/>
          </a:solidFill>
          <a:latin typeface="+mn-lt"/>
          <a:ea typeface="+mn-ea"/>
          <a:cs typeface="+mn-cs"/>
        </a:defRPr>
      </a:lvl2pPr>
      <a:lvl3pPr marL="101473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42113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66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060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82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225" indent="-203200" algn="l" defTabSz="81153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76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16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93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369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09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86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2260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8025" algn="l" defTabSz="8115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fuhr-wire.com/wp-content/uploads/2013/03/sts-e1427815520514.jpg" TargetMode="External"/><Relationship Id="rId8" Type="http://schemas.openxmlformats.org/officeDocument/2006/relationships/image" Target="../media/image10.png"/><Relationship Id="rId7" Type="http://schemas.openxmlformats.org/officeDocument/2006/relationships/image" Target="../media/image9.jpeg"/><Relationship Id="rId6" Type="http://schemas.openxmlformats.org/officeDocument/2006/relationships/hyperlink" Target="http://www.fuhr-wire.com/wp-content/uploads/2013/03/Bogendeder_21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hyperlink" Target="http://www.fuhr-wire.com/wp-content/uploads/2013/12/041214-075816-e1427753723375.jpg" TargetMode="External"/><Relationship Id="rId2" Type="http://schemas.openxmlformats.org/officeDocument/2006/relationships/image" Target="../media/image6.jpe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.jpeg"/><Relationship Id="rId12" Type="http://schemas.openxmlformats.org/officeDocument/2006/relationships/image" Target="../media/image13.jpeg"/><Relationship Id="rId11" Type="http://schemas.openxmlformats.org/officeDocument/2006/relationships/image" Target="../media/image12.png"/><Relationship Id="rId10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emf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hyperlink" Target="http://www.fuhr-wire.com/wp-content/uploads/2013/03/261114-145812-e1427752815639.jpg" TargetMode="External"/><Relationship Id="rId4" Type="http://schemas.openxmlformats.org/officeDocument/2006/relationships/image" Target="../media/image16.jpeg"/><Relationship Id="rId3" Type="http://schemas.openxmlformats.org/officeDocument/2006/relationships/hyperlink" Target="http://www.fuhr-wire.com/wp-content/uploads/2015/01/MetallBracketSimulation_1.jpg" TargetMode="External"/><Relationship Id="rId2" Type="http://schemas.openxmlformats.org/officeDocument/2006/relationships/image" Target="../media/image15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jpe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fuhr-wire.com/wp-content/uploads/2013/03/011214-090628-e1427753363416.jpg" TargetMode="External"/><Relationship Id="rId8" Type="http://schemas.openxmlformats.org/officeDocument/2006/relationships/image" Target="../media/image27.jpeg"/><Relationship Id="rId7" Type="http://schemas.openxmlformats.org/officeDocument/2006/relationships/hyperlink" Target="http://www.fuhr-wire.com/wp-content/uploads/2013/03/MG_4112-Kopie3.jpg" TargetMode="External"/><Relationship Id="rId6" Type="http://schemas.openxmlformats.org/officeDocument/2006/relationships/image" Target="../media/image26.jpeg"/><Relationship Id="rId5" Type="http://schemas.openxmlformats.org/officeDocument/2006/relationships/hyperlink" Target="http://www.fuhr-wire.com/wp-content/uploads/2015/01/NbTi_Superconductors_Banner_7bfbc5aef2.jpg" TargetMode="External"/><Relationship Id="rId4" Type="http://schemas.openxmlformats.org/officeDocument/2006/relationships/image" Target="../media/image25.jpeg"/><Relationship Id="rId3" Type="http://schemas.openxmlformats.org/officeDocument/2006/relationships/hyperlink" Target="http://www.fuhr-wire.com/wp-content/uploads/2013/12/FFC-airbag-Breit.jpg" TargetMode="External"/><Relationship Id="rId2" Type="http://schemas.openxmlformats.org/officeDocument/2006/relationships/image" Target="../media/image24.jpe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.jpeg"/><Relationship Id="rId16" Type="http://schemas.openxmlformats.org/officeDocument/2006/relationships/image" Target="../media/image31.jpeg"/><Relationship Id="rId15" Type="http://schemas.openxmlformats.org/officeDocument/2006/relationships/hyperlink" Target="http://www.fuhr-wire.com/wp-content/uploads/2013/03/031214-131840-e1427752850227.jpg" TargetMode="External"/><Relationship Id="rId14" Type="http://schemas.openxmlformats.org/officeDocument/2006/relationships/image" Target="../media/image30.jpeg"/><Relationship Id="rId13" Type="http://schemas.openxmlformats.org/officeDocument/2006/relationships/hyperlink" Target="http://www.fuhr-wire.com/wp-content/uploads/2013/03/271114-135038-e1427753338101.jpg" TargetMode="External"/><Relationship Id="rId12" Type="http://schemas.openxmlformats.org/officeDocument/2006/relationships/image" Target="../media/image29.jpeg"/><Relationship Id="rId11" Type="http://schemas.openxmlformats.org/officeDocument/2006/relationships/hyperlink" Target="http://www.fuhr-wire.com/wp-content/uploads/2013/03/021214-1128121-e1427881192460.jpg" TargetMode="External"/><Relationship Id="rId10" Type="http://schemas.openxmlformats.org/officeDocument/2006/relationships/image" Target="../media/image28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2470" y="4598670"/>
            <a:ext cx="6513195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Headquartered in Jiaxing, Zhejiang Province,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ha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ve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established a large production base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planned a number of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multi stands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rolling production lines with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capacity of 20,000 tons. </a:t>
            </a:r>
            <a:endParaRPr lang="zh-CN" altLang="en-US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Now, w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vide cu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stomer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 in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automotive, consumer electronics, new energy, metrology, electric power and medical industries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etc.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our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precision profiled wire, medical implants, scroll spring flat strip, wiper flat strip, seat and skylight slide rail, precision filter wire, flat square copper wire, flat bead wire, consumer electronic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rofiles, flat square wire products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e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tc.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2683" y="948127"/>
            <a:ext cx="6645355" cy="122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Zhejiang Zegota Precision Technology Co., Ltd.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a leading company for wire precision cold rolling and forming technology. We dedicate to apply this new super-precision technology to more and more industries.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" y="7602220"/>
            <a:ext cx="6645275" cy="26987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57580" y="2454168"/>
            <a:ext cx="6155269" cy="1857375"/>
            <a:chOff x="868680" y="2324628"/>
            <a:chExt cx="6155269" cy="185737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"/>
            <a:stretch>
              <a:fillRect/>
            </a:stretch>
          </p:blipFill>
          <p:spPr>
            <a:xfrm>
              <a:off x="868680" y="2324628"/>
              <a:ext cx="6155269" cy="185737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" b="3059"/>
            <a:stretch>
              <a:fillRect/>
            </a:stretch>
          </p:blipFill>
          <p:spPr>
            <a:xfrm>
              <a:off x="1035077" y="3306205"/>
              <a:ext cx="1124430" cy="87579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14" name="文本框 13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0"/>
            <a:ext cx="8120380" cy="582930"/>
            <a:chOff x="0" y="-162"/>
            <a:chExt cx="8120380" cy="480909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694305" y="-162"/>
              <a:ext cx="5426075" cy="48069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Dedicated on Wire Precision Cold Rolling Technology &amp; Products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543705" y="-162"/>
              <a:ext cx="1899374" cy="4548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0209" y="577854"/>
            <a:ext cx="6424586" cy="39878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91440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 smtClean="0"/>
              <a:t>Precision flat &amp; Square Wire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9470" y="3211195"/>
          <a:ext cx="6424930" cy="347281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77340"/>
                <a:gridCol w="4847590"/>
              </a:tblGrid>
              <a:tr h="22837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Specification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1B8CFF"/>
                    </a:solidFill>
                  </a:tcPr>
                </a:tc>
                <a:tc hMerge="1">
                  <a:tcPr/>
                </a:tc>
              </a:tr>
              <a:tr h="560553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quality carbon steel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Stainless Steel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Special Non-ferrous mtal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Dimension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Thickness: 0.2-3.5 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Width      : 1.0-13 mm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Tolerance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Thickness: 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0.003 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Width      :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0.008 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28374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 Angle Type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Natural Angle, R Angle, Special Angle, Rolling Forming Angle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28374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urface treatment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Polishing,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right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ening s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urface,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hosphating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reatment,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og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ging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urface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Packaging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Coil (Weight of each coil: 40 - 1,000 kg)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4464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Application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Automobile, metrology, medical treatment, new energy and consumer electronics, etc.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图片 6" descr="轮胎加固钢帘线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r="7244"/>
          <a:stretch>
            <a:fillRect/>
          </a:stretch>
        </p:blipFill>
        <p:spPr bwMode="auto">
          <a:xfrm>
            <a:off x="5700905" y="7833785"/>
            <a:ext cx="1412005" cy="9701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28" y="7820979"/>
            <a:ext cx="1474502" cy="9830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图片 13" descr="http://www.fuhr-wire.com/wp-content/uploads/2013/12/041214-075816-385x210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1690" r="10315" b="8116"/>
          <a:stretch>
            <a:fillRect/>
          </a:stretch>
        </p:blipFill>
        <p:spPr bwMode="auto">
          <a:xfrm>
            <a:off x="4078927" y="7833785"/>
            <a:ext cx="1368797" cy="9701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912412" y="6866846"/>
            <a:ext cx="6260395" cy="39878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Typical application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45" y="1435735"/>
            <a:ext cx="2903855" cy="1760220"/>
          </a:xfrm>
          <a:prstGeom prst="rect">
            <a:avLst/>
          </a:prstGeom>
        </p:spPr>
      </p:pic>
      <p:pic>
        <p:nvPicPr>
          <p:cNvPr id="11" name="图片 10" descr="http://www.fuhr-wire.com/wp-content/uploads/2013/03/Bogendeder_21-385x21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2" y="9285994"/>
            <a:ext cx="1287690" cy="9701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4" descr="ææ§é¢ä¸ç»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42" y="9285993"/>
            <a:ext cx="1362295" cy="9594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 descr="http://www.fuhr-wire.com/wp-content/uploads/2013/03/sts-385x210.jpg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" r="26771" b="10219"/>
          <a:stretch>
            <a:fillRect/>
          </a:stretch>
        </p:blipFill>
        <p:spPr bwMode="auto">
          <a:xfrm>
            <a:off x="856167" y="7820979"/>
            <a:ext cx="1282419" cy="983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矩形 2"/>
          <p:cNvSpPr/>
          <p:nvPr/>
        </p:nvSpPr>
        <p:spPr>
          <a:xfrm>
            <a:off x="853502" y="7329211"/>
            <a:ext cx="139827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Spiral spring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49951" y="7329456"/>
            <a:ext cx="146240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Wiper blades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61150" y="7329456"/>
            <a:ext cx="665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Filter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27643" y="7329456"/>
            <a:ext cx="15455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Flat bead wire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4287" y="8846364"/>
            <a:ext cx="146748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Clutch spring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52952" y="8846382"/>
            <a:ext cx="1376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Cable armor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65706" y="8846382"/>
            <a:ext cx="11963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Metrology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/>
          <p:nvPr/>
        </p:nvPicPr>
        <p:blipFill>
          <a:blip r:embed="rId11"/>
          <a:stretch>
            <a:fillRect/>
          </a:stretch>
        </p:blipFill>
        <p:spPr>
          <a:xfrm>
            <a:off x="5700905" y="9285993"/>
            <a:ext cx="1412005" cy="95948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</p:pic>
      <p:sp>
        <p:nvSpPr>
          <p:cNvPr id="31" name="矩形 30"/>
          <p:cNvSpPr/>
          <p:nvPr/>
        </p:nvSpPr>
        <p:spPr>
          <a:xfrm>
            <a:off x="5511667" y="8846382"/>
            <a:ext cx="220662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Piston Ring Flat Wire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 descr="医用植入件"/>
          <p:cNvPicPr/>
          <p:nvPr/>
        </p:nvPicPr>
        <p:blipFill>
          <a:blip r:embed="rId12"/>
          <a:stretch>
            <a:fillRect/>
          </a:stretch>
        </p:blipFill>
        <p:spPr>
          <a:xfrm>
            <a:off x="4078927" y="9285993"/>
            <a:ext cx="1368797" cy="9594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6" name="组合 25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28" name="文本框 27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0"/>
            <a:ext cx="8120380" cy="578485"/>
            <a:chOff x="0" y="0"/>
            <a:chExt cx="8120380" cy="578485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2824480" y="0"/>
              <a:ext cx="5295900" cy="578485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Dedicated on Wire Precision Cold Rolling Technology &amp; Products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551325" y="13173"/>
              <a:ext cx="1899374" cy="454892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36977" y="996306"/>
            <a:ext cx="6411263" cy="4393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 Precision, High Strength &amp; Custermised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5370" y="480945"/>
            <a:ext cx="6382168" cy="39878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91440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Profiled Section Wire</a:t>
            </a:r>
            <a:endParaRPr lang="zh-CN" altLang="en-US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85190" y="3249930"/>
          <a:ext cx="6671310" cy="38633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29715"/>
                <a:gridCol w="5141595"/>
              </a:tblGrid>
              <a:tr h="189429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Specification</a:t>
                      </a:r>
                      <a:endParaRPr lang="en-US" altLang="zh-CN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1B8CFF"/>
                    </a:solidFill>
                  </a:tcPr>
                </a:tc>
                <a:tc hMerge="1">
                  <a:tcPr/>
                </a:tc>
              </a:tr>
              <a:tr h="464961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High quality carbon steel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Stainless Steel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Special Non-ferrous mtal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9429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Shape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Trapezoidal, I-shaped and various complex profiled sections to support customer customization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Dimension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Thickness: 0.2 - 8.0 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Width      : 1.0 - 10.0 mm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Tolerance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Thickness: 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0.003 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Width      :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+/-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0.008 mm</a:t>
                      </a:r>
                      <a:endParaRPr lang="en-US" altLang="zh-CN" sz="1200" baseline="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9429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R Angle Type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Natural Angle, R Angle, Special Angle, Rolling Forming Angle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9429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Surface treatment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Polishing,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right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ening s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urface,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hosphating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reatment,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f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og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ging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urface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Packaging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Coil (Weight of each coil: 40 - 1,000 kg)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r>
                        <a:rPr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Straight-line truncated binding (40-1000 kg per bundle)</a:t>
                      </a:r>
                      <a:endParaRPr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2719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Application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Automobile, metrology, medical treatment, new energy and consumer electronics, etc.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8" y="8077702"/>
            <a:ext cx="1320946" cy="9623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21430"/>
          <a:stretch>
            <a:fillRect/>
          </a:stretch>
        </p:blipFill>
        <p:spPr>
          <a:xfrm>
            <a:off x="977700" y="1319088"/>
            <a:ext cx="6139049" cy="1931086"/>
          </a:xfrm>
          <a:prstGeom prst="rect">
            <a:avLst/>
          </a:prstGeom>
        </p:spPr>
      </p:pic>
      <p:pic>
        <p:nvPicPr>
          <p:cNvPr id="13" name="图片 12" descr="http://www.fuhr-wire.com/wp-content/uploads/2015/01/MetallBracketSimulation_1-385x21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51" y="8077702"/>
            <a:ext cx="1435375" cy="9623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946298" y="7286507"/>
            <a:ext cx="6260395" cy="39878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Typical application</a:t>
            </a:r>
            <a:endParaRPr lang="zh-CN" altLang="en-US" dirty="0"/>
          </a:p>
        </p:txBody>
      </p:sp>
      <p:pic>
        <p:nvPicPr>
          <p:cNvPr id="16" name="图片 15" descr="http://www.fuhr-wire.com/wp-content/uploads/2013/03/261114-145812-385x210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20" y="9521189"/>
            <a:ext cx="1266093" cy="8120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52" name="Picture 4" descr="https://timgsa.baidu.com/timg?image&amp;quality=80&amp;size=b9999_10000&amp;sec=1545972827772&amp;di=86716320839abfbe51dc16ba1bca7644&amp;imgtype=0&amp;src=http%3A%2F%2F5b0988e595225.cdn.sohucs.com%2Fimages%2F20181216%2Ff1de1681e5b1437392c1b9cc18fd1ed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38" y="8077702"/>
            <a:ext cx="1427978" cy="9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226917" y="7681771"/>
            <a:ext cx="231902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phone component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41745" y="7681856"/>
            <a:ext cx="159004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Braces bracket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5424" y="9083651"/>
            <a:ext cx="207645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Self locking armour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2201" y="7681856"/>
            <a:ext cx="175069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Medical implant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76398" y="7685436"/>
            <a:ext cx="117665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Filter Wire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/>
          <p:nvPr/>
        </p:nvPicPr>
        <p:blipFill>
          <a:blip r:embed="rId8"/>
          <a:stretch>
            <a:fillRect/>
          </a:stretch>
        </p:blipFill>
        <p:spPr>
          <a:xfrm>
            <a:off x="2545751" y="9521189"/>
            <a:ext cx="1435375" cy="8120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3" name="矩形 22"/>
          <p:cNvSpPr/>
          <p:nvPr/>
        </p:nvSpPr>
        <p:spPr>
          <a:xfrm>
            <a:off x="2470290" y="9084921"/>
            <a:ext cx="173291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Spectacle frame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464" y="9515241"/>
            <a:ext cx="1272509" cy="8182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矩形 24"/>
          <p:cNvSpPr/>
          <p:nvPr/>
        </p:nvSpPr>
        <p:spPr>
          <a:xfrm>
            <a:off x="4537580" y="9083651"/>
            <a:ext cx="7480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Slides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194" y="9511454"/>
            <a:ext cx="1309700" cy="821684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557062" y="9084921"/>
            <a:ext cx="20167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Profiled steel cable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072" y="8080493"/>
            <a:ext cx="1321726" cy="95952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26" name="文本框 25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0" y="0"/>
            <a:ext cx="8120063" cy="480747"/>
            <a:chOff x="0" y="0"/>
            <a:chExt cx="8120063" cy="480747"/>
          </a:xfrm>
        </p:grpSpPr>
        <p:sp>
          <p:nvSpPr>
            <p:cNvPr id="30" name="矩形 29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069080" y="0"/>
              <a:ext cx="4050983" cy="48074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Dedicated on Wire Precision Cold Rolling Technology &amp; Products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1209820" y="4918"/>
              <a:ext cx="1899374" cy="454892"/>
            </a:xfrm>
            <a:prstGeom prst="rect">
              <a:avLst/>
            </a:prstGeom>
          </p:spPr>
        </p:pic>
      </p:grpSp>
      <p:sp>
        <p:nvSpPr>
          <p:cNvPr id="34" name="矩形 33"/>
          <p:cNvSpPr/>
          <p:nvPr/>
        </p:nvSpPr>
        <p:spPr>
          <a:xfrm>
            <a:off x="791892" y="879466"/>
            <a:ext cx="6411263" cy="4393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High Precision, High Strength &amp; Custermised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9302" y="662080"/>
            <a:ext cx="6424586" cy="39878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91440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Flat and square electric conductors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5519" y="3555347"/>
          <a:ext cx="6326769" cy="30314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32417"/>
                <a:gridCol w="4594352"/>
              </a:tblGrid>
              <a:tr h="33528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Specification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1B8CFF"/>
                    </a:solidFill>
                  </a:tcPr>
                </a:tc>
                <a:tc hMerge="1"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Copper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Bronze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Brass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Copper alloy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476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Dimension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Thickness: 0.03 - 4.5 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Width      : 0.5 - 13 mm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Thickness width ratio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No more than 1/50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 Angle   : 0.2 - 1.0 mm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980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Packaging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Coil (Weight of each coil: 40 - 1,000 kg)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96259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Application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 Energy Motor, 48V Drive Unit, Flexible Flat Cable, Connector, Electromagnetic Wire</a:t>
                      </a:r>
                      <a:endParaRPr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2683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Industry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Automobile, Medical, New Energy and Consumer Electronics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图片 9" descr="Round, Flat and Square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6308" r="11773" b="6308"/>
          <a:stretch>
            <a:fillRect/>
          </a:stretch>
        </p:blipFill>
        <p:spPr bwMode="auto">
          <a:xfrm>
            <a:off x="2696111" y="1664014"/>
            <a:ext cx="2806169" cy="177329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6" descr="âè¶å¯¼çµç¼âçå¾çæç´¢ç»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0" y="7724181"/>
            <a:ext cx="1623595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 descr="http://www.fuhr-wire.com/wp-content/uploads/2013/12/FFC-airbag-Breit-385x21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6" y="7724185"/>
            <a:ext cx="1455336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图片 15" descr="http://www.fuhr-wire.com/wp-content/uploads/2015/01/NbTi_Superconductors_Banner_7bfbc5aef2-385x210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3" y="7747663"/>
            <a:ext cx="1692768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889302" y="6891413"/>
            <a:ext cx="6424586" cy="398780"/>
          </a:xfrm>
          <a:prstGeom prst="rect">
            <a:avLst/>
          </a:prstGeom>
          <a:solidFill>
            <a:srgbClr val="1B8CFF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Typical application</a:t>
            </a:r>
            <a:endParaRPr lang="zh-CN" altLang="en-US" dirty="0"/>
          </a:p>
        </p:txBody>
      </p:sp>
      <p:pic>
        <p:nvPicPr>
          <p:cNvPr id="12" name="图片 11" descr="http://www.fuhr-wire.com/wp-content/uploads/2013/03/MG_4112-Kopie3-385x21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32" y="9273946"/>
            <a:ext cx="1428084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 descr="http://www.fuhr-wire.com/wp-content/uploads/2013/03/011214-090628-385x210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8" y="9289844"/>
            <a:ext cx="1628837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图片 13" descr="http://www.fuhr-wire.com/wp-content/uploads/2013/03/021214-1128121-385x210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7" y="9273941"/>
            <a:ext cx="1455336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图片 18" descr="http://www.fuhr-wire.com/wp-content/uploads/2013/03/271114-135038-385x210.jpg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3" y="9258039"/>
            <a:ext cx="1627375" cy="8121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图片 19" descr="http://www.fuhr-wire.com/wp-content/uploads/2013/03/031214-131840-385x210.jpg">
            <a:hlinkClick r:id="rId15"/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r="12597"/>
          <a:stretch>
            <a:fillRect/>
          </a:stretch>
        </p:blipFill>
        <p:spPr bwMode="auto">
          <a:xfrm>
            <a:off x="6098132" y="7763070"/>
            <a:ext cx="1428084" cy="9857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矩形 21"/>
          <p:cNvSpPr/>
          <p:nvPr/>
        </p:nvSpPr>
        <p:spPr>
          <a:xfrm>
            <a:off x="651813" y="7377980"/>
            <a:ext cx="18034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Submarine cable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67811" y="7378080"/>
            <a:ext cx="208343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Flat connection line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66550" y="7290454"/>
            <a:ext cx="173736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Superconductor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8181" y="7377980"/>
            <a:ext cx="138747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commutator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8669" y="8904300"/>
            <a:ext cx="191897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Copper hinge line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02453" y="8921059"/>
            <a:ext cx="221424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Electromagnetic wire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88797" y="8904880"/>
            <a:ext cx="253174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Transposition conductor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461494" y="8827435"/>
            <a:ext cx="130365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trolley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Wire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10433996"/>
            <a:ext cx="8120063" cy="400110"/>
            <a:chOff x="0" y="10433996"/>
            <a:chExt cx="8120063" cy="400110"/>
          </a:xfrm>
        </p:grpSpPr>
        <p:sp>
          <p:nvSpPr>
            <p:cNvPr id="31" name="文本框 30"/>
            <p:cNvSpPr txBox="1"/>
            <p:nvPr/>
          </p:nvSpPr>
          <p:spPr>
            <a:xfrm>
              <a:off x="0" y="10433996"/>
              <a:ext cx="4069080" cy="400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ctr">
                <a:defRPr sz="3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zh-CN" altLang="en-US" sz="18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4069080" y="10433996"/>
              <a:ext cx="4050983" cy="400110"/>
            </a:xfrm>
            <a:prstGeom prst="rect">
              <a:avLst/>
            </a:prstGeom>
            <a:solidFill>
              <a:srgbClr val="1A8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0" y="0"/>
            <a:ext cx="8120063" cy="480747"/>
            <a:chOff x="0" y="0"/>
            <a:chExt cx="8120063" cy="480747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4069080" cy="4807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069080" y="0"/>
              <a:ext cx="4050983" cy="48074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Dedicated on Wire Precision Cold Rolling Technology &amp; Products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4" t="34258" r="13853" b="34592"/>
            <a:stretch>
              <a:fillRect/>
            </a:stretch>
          </p:blipFill>
          <p:spPr>
            <a:xfrm>
              <a:off x="1209820" y="4918"/>
              <a:ext cx="1899374" cy="454892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882697" y="1087746"/>
            <a:ext cx="6431191" cy="4378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High Precision, High Strength &amp; Custermised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3232</Words>
  <Application>WPS 演示</Application>
  <PresentationFormat>B4 (ISO)纸张(250x353 毫米)</PresentationFormat>
  <Paragraphs>187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</dc:creator>
  <cp:lastModifiedBy>李海龙</cp:lastModifiedBy>
  <cp:revision>143</cp:revision>
  <dcterms:created xsi:type="dcterms:W3CDTF">2018-12-27T07:50:00Z</dcterms:created>
  <dcterms:modified xsi:type="dcterms:W3CDTF">2019-01-25T08:39:06Z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2052-11.1.0.8404</vt:lpwstr>
  </property>
</Properties>
</file>